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3162" r:id="rId3"/>
    <p:sldId id="3161" r:id="rId5"/>
    <p:sldId id="3163" r:id="rId6"/>
    <p:sldId id="3207" r:id="rId7"/>
    <p:sldId id="3093" r:id="rId8"/>
    <p:sldId id="3304" r:id="rId9"/>
    <p:sldId id="3317" r:id="rId10"/>
    <p:sldId id="3318" r:id="rId11"/>
    <p:sldId id="3319" r:id="rId12"/>
    <p:sldId id="3321" r:id="rId13"/>
    <p:sldId id="3320" r:id="rId14"/>
    <p:sldId id="3289" r:id="rId15"/>
    <p:sldId id="3323" r:id="rId16"/>
    <p:sldId id="3332" r:id="rId17"/>
    <p:sldId id="3329" r:id="rId18"/>
    <p:sldId id="3301" r:id="rId19"/>
    <p:sldId id="3324" r:id="rId20"/>
    <p:sldId id="3325" r:id="rId21"/>
    <p:sldId id="3326" r:id="rId22"/>
    <p:sldId id="3327" r:id="rId23"/>
    <p:sldId id="3328" r:id="rId24"/>
    <p:sldId id="3300" r:id="rId25"/>
    <p:sldId id="3330" r:id="rId26"/>
    <p:sldId id="3299" r:id="rId27"/>
    <p:sldId id="3331" r:id="rId28"/>
    <p:sldId id="3167" r:id="rId29"/>
  </p:sldIdLst>
  <p:sldSz cx="12858750" cy="7232650"/>
  <p:notesSz cx="6858000" cy="9144000"/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D4D"/>
    <a:srgbClr val="28C7D4"/>
    <a:srgbClr val="30B9C3"/>
    <a:srgbClr val="167DA8"/>
    <a:srgbClr val="FFFFFF"/>
    <a:srgbClr val="2C336F"/>
    <a:srgbClr val="BE0000"/>
    <a:srgbClr val="EA5416"/>
    <a:srgbClr val="FD9E24"/>
    <a:srgbClr val="A7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8" autoAdjust="0"/>
    <p:restoredTop sz="98791" autoAdjust="0"/>
  </p:normalViewPr>
  <p:slideViewPr>
    <p:cSldViewPr>
      <p:cViewPr varScale="1">
        <p:scale>
          <a:sx n="66" d="100"/>
          <a:sy n="66" d="100"/>
        </p:scale>
        <p:origin x="-864" y="-114"/>
      </p:cViewPr>
      <p:guideLst>
        <p:guide orient="horz" pos="347"/>
        <p:guide orient="horz" pos="4322"/>
        <p:guide pos="3862"/>
        <p:guide pos="522"/>
        <p:guide pos="7564"/>
        <p:guide pos="318"/>
        <p:guide pos="1177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1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" y="1083"/>
            <a:ext cx="12857578" cy="723048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" y="272340"/>
            <a:ext cx="397371" cy="5585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75014" y="272340"/>
            <a:ext cx="132732" cy="5585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pic>
        <p:nvPicPr>
          <p:cNvPr id="5" name="Picture 2" descr="D:\desktop\电脑文档\fsan公司logo.pngfsan公司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479285" y="6640661"/>
            <a:ext cx="782320" cy="3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" y="1083"/>
            <a:ext cx="12857578" cy="723048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75" y="2032000"/>
            <a:ext cx="12866370" cy="221297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3"/>
          <p:cNvSpPr txBox="1"/>
          <p:nvPr/>
        </p:nvSpPr>
        <p:spPr>
          <a:xfrm>
            <a:off x="2844963" y="2952626"/>
            <a:ext cx="8444431" cy="941061"/>
          </a:xfrm>
          <a:prstGeom prst="rect">
            <a:avLst/>
          </a:prstGeom>
          <a:noFill/>
        </p:spPr>
        <p:txBody>
          <a:bodyPr wrap="none" lIns="128494" tIns="64247" rIns="128494" bIns="64247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sz="4800" cap="all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可视化</a:t>
            </a:r>
            <a:r>
              <a:rPr lang="zh-CN" altLang="en-US" sz="4800" cap="all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综合管理</a:t>
            </a:r>
            <a:r>
              <a:rPr lang="zh-CN" altLang="en-US" sz="4800" cap="all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系统</a:t>
            </a:r>
            <a:r>
              <a:rPr lang="zh-CN" sz="4800" cap="all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zh-CN" altLang="en-US" sz="4800" cap="all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策划方案</a:t>
            </a:r>
            <a:endParaRPr lang="en-US" altLang="zh-CN" sz="4800" cap="all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7" name="Picture 2" descr="D:\desktop\电脑文档\fsan公司logo.pngfsan公司logo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9034" y="193412"/>
            <a:ext cx="111950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2813" y="5869940"/>
            <a:ext cx="4707091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深圳富视安智能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科技有限公司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8580" y="2122805"/>
            <a:ext cx="511619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800" b="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4800" b="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智慧园区</a:t>
            </a:r>
            <a:r>
              <a:rPr lang="en-US" altLang="zh-CN" sz="4800" b="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en-US" altLang="zh-CN" sz="4800" b="1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75" y="4238003"/>
            <a:ext cx="3656954" cy="216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固定监控</a:t>
            </a:r>
            <a:endParaRPr kumimoji="1"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8675" y="1024037"/>
            <a:ext cx="1117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低点</a:t>
            </a:r>
            <a:r>
              <a:rPr lang="zh-CN" altLang="en-US" sz="2000" dirty="0" smtClean="0"/>
              <a:t>监控</a:t>
            </a:r>
            <a:r>
              <a:rPr lang="en-US" altLang="zh-CN" sz="2000" dirty="0" smtClean="0"/>
              <a:t>--  </a:t>
            </a:r>
            <a:r>
              <a:rPr lang="zh-CN" altLang="en-US" sz="2000" dirty="0" smtClean="0"/>
              <a:t>重要路口，大楼出入口，楼梯口，增加人脸抓拍机，和人形预警机。</a:t>
            </a:r>
            <a:endParaRPr lang="zh-CN" alt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0" y="1600101"/>
            <a:ext cx="3052130" cy="22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7195" y="389609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配电房监控点</a:t>
            </a:r>
            <a:r>
              <a:rPr lang="en-US" altLang="zh-CN" dirty="0" smtClean="0"/>
              <a:t>- </a:t>
            </a:r>
            <a:r>
              <a:rPr lang="zh-CN" altLang="en-US" dirty="0" smtClean="0"/>
              <a:t>人形预警</a:t>
            </a:r>
            <a:endParaRPr lang="zh-CN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602857"/>
            <a:ext cx="1645244" cy="229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62451" y="3896090"/>
            <a:ext cx="203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楼梯口</a:t>
            </a:r>
            <a:r>
              <a:rPr lang="en-US" altLang="zh-CN" dirty="0" smtClean="0"/>
              <a:t>- </a:t>
            </a:r>
            <a:r>
              <a:rPr lang="zh-CN" altLang="en-US" dirty="0" smtClean="0"/>
              <a:t>人脸抓拍</a:t>
            </a:r>
            <a:endParaRPr lang="zh-CN" alt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583" y="1565024"/>
            <a:ext cx="324036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椭圆 16"/>
          <p:cNvSpPr/>
          <p:nvPr/>
        </p:nvSpPr>
        <p:spPr>
          <a:xfrm>
            <a:off x="5457825" y="1960141"/>
            <a:ext cx="504056" cy="432048"/>
          </a:xfrm>
          <a:prstGeom prst="ellipse">
            <a:avLst/>
          </a:prstGeom>
          <a:noFill/>
          <a:ln w="25400">
            <a:solidFill>
              <a:srgbClr val="F94D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0893871" y="1875458"/>
            <a:ext cx="504056" cy="432048"/>
          </a:xfrm>
          <a:prstGeom prst="ellipse">
            <a:avLst/>
          </a:prstGeom>
          <a:noFill/>
          <a:ln w="25400">
            <a:solidFill>
              <a:srgbClr val="F94D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445599" y="2485554"/>
            <a:ext cx="504056" cy="432048"/>
          </a:xfrm>
          <a:prstGeom prst="ellipse">
            <a:avLst/>
          </a:prstGeom>
          <a:noFill/>
          <a:ln w="25400">
            <a:solidFill>
              <a:srgbClr val="F94D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12266" y="1875458"/>
            <a:ext cx="504056" cy="432048"/>
          </a:xfrm>
          <a:prstGeom prst="ellipse">
            <a:avLst/>
          </a:prstGeom>
          <a:noFill/>
          <a:ln w="25400">
            <a:solidFill>
              <a:srgbClr val="F94D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714235" y="3862594"/>
            <a:ext cx="284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厂房四个角 </a:t>
            </a:r>
            <a:r>
              <a:rPr lang="en-US" altLang="zh-CN" dirty="0" smtClean="0"/>
              <a:t>–</a:t>
            </a:r>
            <a:r>
              <a:rPr lang="zh-CN" altLang="en-US" dirty="0"/>
              <a:t>人脸抓拍</a:t>
            </a:r>
            <a:endParaRPr lang="zh-CN" altLang="en-U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84" y="4231926"/>
            <a:ext cx="1549661" cy="20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椭圆 22"/>
          <p:cNvSpPr/>
          <p:nvPr/>
        </p:nvSpPr>
        <p:spPr>
          <a:xfrm>
            <a:off x="8423068" y="4667310"/>
            <a:ext cx="504056" cy="432048"/>
          </a:xfrm>
          <a:prstGeom prst="ellipse">
            <a:avLst/>
          </a:prstGeom>
          <a:noFill/>
          <a:ln w="25400">
            <a:solidFill>
              <a:srgbClr val="F94D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164295" y="6548639"/>
            <a:ext cx="310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办公楼</a:t>
            </a:r>
            <a:r>
              <a:rPr lang="zh-CN" altLang="en-US" dirty="0" smtClean="0"/>
              <a:t>楼梯口</a:t>
            </a:r>
            <a:r>
              <a:rPr lang="en-US" altLang="zh-CN" dirty="0" smtClean="0"/>
              <a:t>- </a:t>
            </a:r>
            <a:r>
              <a:rPr lang="zh-CN" altLang="en-US" dirty="0" smtClean="0"/>
              <a:t>人脸抓拍</a:t>
            </a:r>
            <a:endParaRPr lang="zh-CN" alt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44" y="4273189"/>
            <a:ext cx="1894184" cy="213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660267" y="6425741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天台</a:t>
            </a:r>
            <a:r>
              <a:rPr lang="en-US" altLang="zh-CN" dirty="0" smtClean="0"/>
              <a:t>- </a:t>
            </a:r>
            <a:r>
              <a:rPr lang="zh-CN" altLang="en-US" dirty="0" smtClean="0"/>
              <a:t>人形预警机</a:t>
            </a:r>
            <a:r>
              <a:rPr lang="en-US" altLang="zh-CN" dirty="0" smtClean="0"/>
              <a:t>2</a:t>
            </a:r>
            <a:r>
              <a:rPr lang="zh-CN" altLang="en-US" dirty="0" smtClean="0"/>
              <a:t>台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（带喇叭做 语音告警）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714235" y="6428911"/>
            <a:ext cx="333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围墙监控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-- </a:t>
            </a:r>
            <a:r>
              <a:rPr lang="zh-CN" altLang="en-US" dirty="0" smtClean="0"/>
              <a:t>人形识别</a:t>
            </a:r>
            <a:endParaRPr lang="zh-CN" altLang="en-US" dirty="0"/>
          </a:p>
        </p:txBody>
      </p:sp>
      <p:sp>
        <p:nvSpPr>
          <p:cNvPr id="29" name="椭圆 28"/>
          <p:cNvSpPr/>
          <p:nvPr/>
        </p:nvSpPr>
        <p:spPr>
          <a:xfrm>
            <a:off x="6872240" y="4624437"/>
            <a:ext cx="504056" cy="432048"/>
          </a:xfrm>
          <a:prstGeom prst="ellipse">
            <a:avLst/>
          </a:prstGeom>
          <a:noFill/>
          <a:ln w="25400">
            <a:solidFill>
              <a:srgbClr val="F94D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429565" y="4855418"/>
            <a:ext cx="504056" cy="432048"/>
          </a:xfrm>
          <a:prstGeom prst="ellipse">
            <a:avLst/>
          </a:prstGeom>
          <a:noFill/>
          <a:ln w="25400">
            <a:solidFill>
              <a:srgbClr val="F94D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人员管理</a:t>
            </a:r>
            <a:endParaRPr kumimoji="1"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675" y="830579"/>
            <a:ext cx="1117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安保人员佩戴执法仪，实现实时定位，巡检打卡，实时拉流。</a:t>
            </a:r>
            <a:endParaRPr lang="zh-CN" altLang="en-US" sz="2000" dirty="0"/>
          </a:p>
        </p:txBody>
      </p:sp>
      <p:sp>
        <p:nvSpPr>
          <p:cNvPr id="9" name="TextBox 4"/>
          <p:cNvSpPr txBox="1"/>
          <p:nvPr/>
        </p:nvSpPr>
        <p:spPr>
          <a:xfrm>
            <a:off x="4659971" y="6593930"/>
            <a:ext cx="3616657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本人本地的精准考勤管理</a:t>
            </a:r>
            <a:endParaRPr lang="zh-CN" altLang="en-US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773" y="1219440"/>
            <a:ext cx="1126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精准签到</a:t>
            </a:r>
            <a:endParaRPr lang="en-US" altLang="zh-CN" sz="20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本地扫码 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 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人脸识别身份验证，确保本人本地的精准管理。系统也会通过卫星定位自动验证验证扫码的位置信息，避免代打卡，不打卡现象，适合人员分散式的企业。（签到考勤的工作，由平台自动推送）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杜绝无人在岗，无故离岗，让安保时刻在线！</a:t>
            </a:r>
            <a:endParaRPr lang="en-US" altLang="zh-CN" sz="20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29748" y="3281285"/>
            <a:ext cx="10151110" cy="3214370"/>
            <a:chOff x="1305" y="5022"/>
            <a:chExt cx="15986" cy="5062"/>
          </a:xfrm>
        </p:grpSpPr>
        <p:pic>
          <p:nvPicPr>
            <p:cNvPr id="12" name="Picture 5" descr="C:\Users\sunny\Desktop\新建文件夹\60373880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095" y="5858"/>
              <a:ext cx="2206" cy="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" y="6844"/>
              <a:ext cx="2475" cy="863"/>
            </a:xfrm>
            <a:prstGeom prst="rect">
              <a:avLst/>
            </a:prstGeom>
          </p:spPr>
        </p:pic>
        <p:sp>
          <p:nvSpPr>
            <p:cNvPr id="14" name="TextBox 2"/>
            <p:cNvSpPr txBox="1"/>
            <p:nvPr/>
          </p:nvSpPr>
          <p:spPr>
            <a:xfrm>
              <a:off x="1730" y="7928"/>
              <a:ext cx="1624" cy="4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定位</a:t>
              </a:r>
              <a:r>
                <a:rPr lang="en-US" altLang="zh-CN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</a:t>
              </a:r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扫码</a:t>
              </a:r>
              <a:endParaRPr lang="zh-CN" altLang="en-US" sz="1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TextBox 3"/>
            <p:cNvSpPr txBox="1"/>
            <p:nvPr/>
          </p:nvSpPr>
          <p:spPr>
            <a:xfrm>
              <a:off x="4400" y="9339"/>
              <a:ext cx="1597" cy="4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人脸识别</a:t>
              </a:r>
              <a:endParaRPr lang="zh-CN" altLang="en-US" sz="1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1" y="5022"/>
              <a:ext cx="3394" cy="182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14" y="7610"/>
              <a:ext cx="3527" cy="189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3" y="5722"/>
              <a:ext cx="4199" cy="2254"/>
            </a:xfrm>
            <a:prstGeom prst="rect">
              <a:avLst/>
            </a:prstGeom>
          </p:spPr>
        </p:pic>
        <p:sp>
          <p:nvSpPr>
            <p:cNvPr id="19" name="文本框 33"/>
            <p:cNvSpPr txBox="1"/>
            <p:nvPr/>
          </p:nvSpPr>
          <p:spPr>
            <a:xfrm>
              <a:off x="9107" y="6954"/>
              <a:ext cx="2808" cy="48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kumimoji="1" lang="zh-CN" altLang="en-US" sz="1400" b="1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安保门卫处扫码签到</a:t>
              </a:r>
              <a:endParaRPr kumimoji="1" lang="zh-CN" altLang="en-US" sz="1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34"/>
            <p:cNvSpPr txBox="1"/>
            <p:nvPr/>
          </p:nvSpPr>
          <p:spPr>
            <a:xfrm>
              <a:off x="13508" y="8104"/>
              <a:ext cx="3368" cy="48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kumimoji="1"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保洁打扫卫生间扫码签到</a:t>
              </a:r>
              <a:endParaRPr kumimoji="1" lang="zh-CN" altLang="en-US" sz="1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35"/>
            <p:cNvSpPr txBox="1"/>
            <p:nvPr/>
          </p:nvSpPr>
          <p:spPr>
            <a:xfrm>
              <a:off x="9107" y="9602"/>
              <a:ext cx="3088" cy="48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kumimoji="1" lang="zh-CN" altLang="en-US" sz="1400" b="1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消防设施巡检扫码签到</a:t>
              </a:r>
              <a:endParaRPr kumimoji="1" lang="zh-CN" altLang="en-US" sz="1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右箭头 21"/>
            <p:cNvSpPr/>
            <p:nvPr/>
          </p:nvSpPr>
          <p:spPr>
            <a:xfrm>
              <a:off x="6638" y="6957"/>
              <a:ext cx="1805" cy="62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TextBox 3"/>
            <p:cNvSpPr txBox="1"/>
            <p:nvPr/>
          </p:nvSpPr>
          <p:spPr>
            <a:xfrm>
              <a:off x="6638" y="7437"/>
              <a:ext cx="1639" cy="4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签到场景</a:t>
              </a:r>
              <a:endParaRPr lang="zh-CN" altLang="en-US" sz="1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3"/>
          <p:cNvSpPr txBox="1"/>
          <p:nvPr/>
        </p:nvSpPr>
        <p:spPr>
          <a:xfrm>
            <a:off x="828675" y="272415"/>
            <a:ext cx="5776595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安全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监控设备升级 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—— 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火情预警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2" y="1182024"/>
            <a:ext cx="4059555" cy="228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4"/>
          <p:cNvSpPr txBox="1"/>
          <p:nvPr/>
        </p:nvSpPr>
        <p:spPr>
          <a:xfrm>
            <a:off x="736600" y="3754755"/>
            <a:ext cx="10589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防火是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厂房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的安防工作的重中之重，通过智能烟感</a:t>
            </a:r>
            <a:r>
              <a:rPr lang="en-US" altLang="zh-CN" sz="1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综合管理平台，可以为租户的重要仓库等地点，提供防火预警的协助管理。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无需供电供网，安装轻松；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低功耗运作，内置电池可工作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人员管理</a:t>
            </a:r>
            <a:endParaRPr kumimoji="1"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675" y="830579"/>
            <a:ext cx="1117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安保人员佩戴执法仪，实现实时定位，巡检打卡，实时拉流。</a:t>
            </a:r>
            <a:endParaRPr lang="zh-CN" altLang="en-US" sz="2000" dirty="0"/>
          </a:p>
        </p:txBody>
      </p:sp>
      <p:sp>
        <p:nvSpPr>
          <p:cNvPr id="9" name="TextBox 4"/>
          <p:cNvSpPr txBox="1"/>
          <p:nvPr/>
        </p:nvSpPr>
        <p:spPr>
          <a:xfrm>
            <a:off x="4659971" y="6593930"/>
            <a:ext cx="3616657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本人本地的精准考勤管理</a:t>
            </a:r>
            <a:endParaRPr lang="zh-CN" altLang="en-US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773" y="1219440"/>
            <a:ext cx="1126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精准签到</a:t>
            </a:r>
            <a:endParaRPr lang="en-US" altLang="zh-CN" sz="20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本地扫码 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 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人脸识别身份验证，确保本人本地的精准管理。系统也会通过卫星定位自动验证验证扫码的位置信息，避免代打卡，不打卡现象，适合人员分散式的企业。（签到考勤的工作，由平台自动推送）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杜绝无人在岗，无故离岗，让安保时刻在线！</a:t>
            </a:r>
            <a:endParaRPr lang="en-US" altLang="zh-CN" sz="20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29748" y="3281285"/>
            <a:ext cx="10151110" cy="3214370"/>
            <a:chOff x="1305" y="5022"/>
            <a:chExt cx="15986" cy="5062"/>
          </a:xfrm>
        </p:grpSpPr>
        <p:pic>
          <p:nvPicPr>
            <p:cNvPr id="12" name="Picture 5" descr="C:\Users\sunny\Desktop\新建文件夹\60373880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095" y="5858"/>
              <a:ext cx="2206" cy="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" y="6844"/>
              <a:ext cx="2475" cy="863"/>
            </a:xfrm>
            <a:prstGeom prst="rect">
              <a:avLst/>
            </a:prstGeom>
          </p:spPr>
        </p:pic>
        <p:sp>
          <p:nvSpPr>
            <p:cNvPr id="14" name="TextBox 2"/>
            <p:cNvSpPr txBox="1"/>
            <p:nvPr/>
          </p:nvSpPr>
          <p:spPr>
            <a:xfrm>
              <a:off x="1730" y="7928"/>
              <a:ext cx="1624" cy="4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定位</a:t>
              </a:r>
              <a:r>
                <a:rPr lang="en-US" altLang="zh-CN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</a:t>
              </a:r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扫码</a:t>
              </a:r>
              <a:endParaRPr lang="zh-CN" altLang="en-US" sz="1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TextBox 3"/>
            <p:cNvSpPr txBox="1"/>
            <p:nvPr/>
          </p:nvSpPr>
          <p:spPr>
            <a:xfrm>
              <a:off x="4400" y="9339"/>
              <a:ext cx="1597" cy="4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人脸识别</a:t>
              </a:r>
              <a:endParaRPr lang="zh-CN" altLang="en-US" sz="1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1" y="5022"/>
              <a:ext cx="3394" cy="182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14" y="7610"/>
              <a:ext cx="3527" cy="189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3" y="5722"/>
              <a:ext cx="4199" cy="2254"/>
            </a:xfrm>
            <a:prstGeom prst="rect">
              <a:avLst/>
            </a:prstGeom>
          </p:spPr>
        </p:pic>
        <p:sp>
          <p:nvSpPr>
            <p:cNvPr id="19" name="文本框 33"/>
            <p:cNvSpPr txBox="1"/>
            <p:nvPr/>
          </p:nvSpPr>
          <p:spPr>
            <a:xfrm>
              <a:off x="9107" y="6954"/>
              <a:ext cx="2808" cy="48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kumimoji="1" lang="zh-CN" altLang="en-US" sz="1400" b="1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安保门卫处扫码签到</a:t>
              </a:r>
              <a:endParaRPr kumimoji="1" lang="zh-CN" altLang="en-US" sz="1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34"/>
            <p:cNvSpPr txBox="1"/>
            <p:nvPr/>
          </p:nvSpPr>
          <p:spPr>
            <a:xfrm>
              <a:off x="13508" y="8104"/>
              <a:ext cx="3368" cy="48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kumimoji="1" lang="zh-CN" altLang="en-US" sz="1400" b="1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保洁打扫卫生间扫码签到</a:t>
              </a:r>
              <a:endParaRPr kumimoji="1" lang="zh-CN" altLang="en-US" sz="1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35"/>
            <p:cNvSpPr txBox="1"/>
            <p:nvPr/>
          </p:nvSpPr>
          <p:spPr>
            <a:xfrm>
              <a:off x="9107" y="9602"/>
              <a:ext cx="3088" cy="48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kumimoji="1" lang="zh-CN" altLang="en-US" sz="1400" b="1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消防设施巡检扫码签到</a:t>
              </a:r>
              <a:endParaRPr kumimoji="1" lang="zh-CN" altLang="en-US" sz="1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右箭头 21"/>
            <p:cNvSpPr/>
            <p:nvPr/>
          </p:nvSpPr>
          <p:spPr>
            <a:xfrm>
              <a:off x="6638" y="6957"/>
              <a:ext cx="1805" cy="62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TextBox 3"/>
            <p:cNvSpPr txBox="1"/>
            <p:nvPr/>
          </p:nvSpPr>
          <p:spPr>
            <a:xfrm>
              <a:off x="6638" y="7437"/>
              <a:ext cx="1639" cy="4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签到场景</a:t>
              </a:r>
              <a:endParaRPr lang="zh-CN" altLang="en-US" sz="1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每个租户的人脸门禁（选配）</a:t>
            </a:r>
            <a:endParaRPr kumimoji="1"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9215" y="1816125"/>
            <a:ext cx="2304256" cy="2757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09095" y="4984477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人脸考勤设备，与门禁关联。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综合管理平台</a:t>
            </a:r>
            <a:endParaRPr kumimoji="1"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59" y="1168053"/>
            <a:ext cx="6674494" cy="340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6022" y="4862375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示意图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96927" y="5554872"/>
            <a:ext cx="9289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显示整体运营状态，包括人员总数，办公区和厂房区分类，入住企业数，水电使用量，消防设施巡检状态， 车位及费用缴纳情况，园区视频，告警联动等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533" y="3292468"/>
            <a:ext cx="6188983" cy="161931"/>
            <a:chOff x="0" y="2341322"/>
            <a:chExt cx="4403469" cy="115214"/>
          </a:xfrm>
          <a:solidFill>
            <a:schemeClr val="accent1"/>
          </a:solidFill>
        </p:grpSpPr>
        <p:sp>
          <p:nvSpPr>
            <p:cNvPr id="13" name="Rectangle 12"/>
            <p:cNvSpPr/>
            <p:nvPr/>
          </p:nvSpPr>
          <p:spPr>
            <a:xfrm>
              <a:off x="0" y="2341322"/>
              <a:ext cx="440346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35074" y="2387041"/>
              <a:ext cx="868395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57399" y="3647273"/>
            <a:ext cx="1846659" cy="6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600" b="1" dirty="0" smtClean="0">
                <a:solidFill>
                  <a:schemeClr val="accent1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产品介绍</a:t>
            </a:r>
            <a:endParaRPr lang="zh-CN" altLang="en-US" sz="3600" b="1" dirty="0">
              <a:solidFill>
                <a:schemeClr val="accent1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69576" y="3472269"/>
            <a:ext cx="1043131" cy="9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620" dirty="0">
                <a:solidFill>
                  <a:schemeClr val="accent1"/>
                </a:solidFill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5620" dirty="0">
              <a:solidFill>
                <a:schemeClr val="accent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/>
          <p:cNvSpPr txBox="1"/>
          <p:nvPr/>
        </p:nvSpPr>
        <p:spPr>
          <a:xfrm>
            <a:off x="84490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人形抓拍摄像机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 Box 32"/>
          <p:cNvSpPr txBox="1"/>
          <p:nvPr/>
        </p:nvSpPr>
        <p:spPr>
          <a:xfrm>
            <a:off x="8094663" y="3778250"/>
            <a:ext cx="409575" cy="584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27432" tIns="32004" rIns="0" bIns="0" anchor="t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zh-CN" altLang="en-US" sz="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参数</a:t>
            </a:r>
            <a:endParaRPr lang="zh-CN" altLang="en-US" sz="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Text Box 43"/>
          <p:cNvSpPr txBox="1"/>
          <p:nvPr/>
        </p:nvSpPr>
        <p:spPr>
          <a:xfrm>
            <a:off x="8466138" y="3683000"/>
            <a:ext cx="768350" cy="21431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27432" tIns="32004" rIns="0" bIns="0" anchor="t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zh-CN" altLang="en-US" sz="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型号</a:t>
            </a:r>
            <a:endParaRPr lang="zh-CN" altLang="en-US" sz="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image26.png" descr="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783" y="314469"/>
            <a:ext cx="11225532" cy="673706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/>
          <p:cNvSpPr txBox="1"/>
          <p:nvPr/>
        </p:nvSpPr>
        <p:spPr>
          <a:xfrm>
            <a:off x="84490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人脸抓拍摄像机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 Box 32"/>
          <p:cNvSpPr txBox="1"/>
          <p:nvPr/>
        </p:nvSpPr>
        <p:spPr>
          <a:xfrm>
            <a:off x="8094663" y="3778250"/>
            <a:ext cx="409575" cy="584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27432" tIns="32004" rIns="0" bIns="0" anchor="t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zh-CN" altLang="en-US" sz="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参数</a:t>
            </a:r>
            <a:endParaRPr lang="zh-CN" altLang="en-US" sz="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Text Box 43"/>
          <p:cNvSpPr txBox="1"/>
          <p:nvPr/>
        </p:nvSpPr>
        <p:spPr>
          <a:xfrm>
            <a:off x="8466138" y="3683000"/>
            <a:ext cx="768350" cy="21431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27432" tIns="32004" rIns="0" bIns="0" anchor="t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zh-CN" altLang="en-US" sz="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型号</a:t>
            </a:r>
            <a:endParaRPr lang="zh-CN" altLang="en-US" sz="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0" y="1387475"/>
            <a:ext cx="557212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41" y="1387475"/>
            <a:ext cx="5586682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hape 259"/>
          <p:cNvSpPr/>
          <p:nvPr/>
        </p:nvSpPr>
        <p:spPr>
          <a:xfrm>
            <a:off x="1388815" y="4800014"/>
            <a:ext cx="8064896" cy="193899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600"/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 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海思高性能处理器，动态人脸检测算法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 sz="1600"/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 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抓拍数最高可达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个目标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 sz="1600"/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 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人脸像素大于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80*80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可抓拍，可根据实际场景调整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 sz="1600"/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 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多样化抓拍模式可选，人脸图过滤择优输出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 sz="1600"/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 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索尼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Exmor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系列低照度传感器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 sz="1600"/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 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/>
              </a:rPr>
              <a:t>自主人脸曝光自适应算法，有效保障各类环境抓拍率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/>
          <p:cNvSpPr txBox="1"/>
          <p:nvPr/>
        </p:nvSpPr>
        <p:spPr>
          <a:xfrm>
            <a:off x="84490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人脸识别摄像机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017" y="1086616"/>
            <a:ext cx="6480720" cy="28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612951" y="4408413"/>
            <a:ext cx="93502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lang="zh-CN" altLang="en-US" sz="2000" dirty="0" smtClean="0">
                <a:sym typeface="Helvetica"/>
              </a:rPr>
              <a:t> 海</a:t>
            </a:r>
            <a:r>
              <a:rPr lang="zh-CN" altLang="en-US" sz="2000" dirty="0">
                <a:sym typeface="Helvetica"/>
              </a:rPr>
              <a:t>思高性能处理器，动态人脸识别算法</a:t>
            </a:r>
            <a:endParaRPr lang="zh-CN" altLang="en-US" sz="2000" dirty="0"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lang="zh-CN" altLang="en-US" sz="2000" dirty="0" smtClean="0">
                <a:sym typeface="Helvetica"/>
              </a:rPr>
              <a:t> 抓拍</a:t>
            </a:r>
            <a:r>
              <a:rPr lang="zh-CN" altLang="en-US" sz="2000" dirty="0">
                <a:sym typeface="Helvetica"/>
              </a:rPr>
              <a:t>数最高可达</a:t>
            </a:r>
            <a:r>
              <a:rPr lang="en-US" altLang="zh-CN" sz="2000" dirty="0"/>
              <a:t>30</a:t>
            </a:r>
            <a:r>
              <a:rPr lang="zh-CN" altLang="en-US" sz="2000" dirty="0">
                <a:sym typeface="Helvetica"/>
              </a:rPr>
              <a:t>个目标</a:t>
            </a:r>
            <a:r>
              <a:rPr lang="en-US" altLang="zh-CN" sz="2000" dirty="0"/>
              <a:t>,</a:t>
            </a:r>
            <a:r>
              <a:rPr lang="zh-CN" altLang="en-US" sz="2000" dirty="0">
                <a:sym typeface="Helvetica"/>
              </a:rPr>
              <a:t>人脸像素大于</a:t>
            </a:r>
            <a:r>
              <a:rPr lang="en-US" altLang="zh-CN" sz="2000" dirty="0"/>
              <a:t>80*80</a:t>
            </a:r>
            <a:r>
              <a:rPr lang="zh-CN" altLang="en-US" sz="2000" dirty="0">
                <a:sym typeface="Helvetica"/>
              </a:rPr>
              <a:t>可识别抓拍</a:t>
            </a:r>
            <a:endParaRPr lang="zh-CN" altLang="en-US" sz="2000" dirty="0"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lang="zh-CN" altLang="en-US" sz="2000" dirty="0" smtClean="0">
                <a:sym typeface="Helvetica"/>
              </a:rPr>
              <a:t> 多样化</a:t>
            </a:r>
            <a:r>
              <a:rPr lang="zh-CN" altLang="en-US" sz="2000" dirty="0">
                <a:sym typeface="Helvetica"/>
              </a:rPr>
              <a:t>抓拍模式可选，人脸图过滤择优输出</a:t>
            </a:r>
            <a:endParaRPr lang="zh-CN" altLang="en-US" sz="2000" dirty="0"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lang="zh-CN" altLang="en-US" sz="2000" dirty="0" smtClean="0">
                <a:sym typeface="Helvetica"/>
              </a:rPr>
              <a:t> 内置</a:t>
            </a:r>
            <a:r>
              <a:rPr lang="zh-CN" altLang="en-US" sz="2000" dirty="0">
                <a:sym typeface="Helvetica"/>
              </a:rPr>
              <a:t>大容量人脸库，秒级识别</a:t>
            </a:r>
            <a:endParaRPr lang="zh-CN" altLang="en-US" sz="2000" dirty="0"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lang="zh-CN" altLang="en-US" sz="2000" dirty="0" smtClean="0">
                <a:sym typeface="Helvetica"/>
              </a:rPr>
              <a:t> 黑白</a:t>
            </a:r>
            <a:r>
              <a:rPr lang="zh-CN" altLang="en-US" sz="2000" dirty="0">
                <a:sym typeface="Helvetica"/>
              </a:rPr>
              <a:t>名单可控，识别联动报警、韦根输出</a:t>
            </a:r>
            <a:endParaRPr lang="zh-CN" altLang="en-US" sz="2000" dirty="0"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lang="zh-CN" altLang="en-US" sz="2000" dirty="0" smtClean="0">
                <a:sym typeface="Helvetica"/>
              </a:rPr>
              <a:t> 索尼</a:t>
            </a:r>
            <a:r>
              <a:rPr lang="en-US" altLang="zh-CN" sz="2000" dirty="0" err="1"/>
              <a:t>Exmor</a:t>
            </a:r>
            <a:r>
              <a:rPr lang="zh-CN" altLang="en-US" sz="2000" dirty="0">
                <a:sym typeface="Helvetica"/>
              </a:rPr>
              <a:t>系列低照度传感器</a:t>
            </a:r>
            <a:endParaRPr lang="zh-CN" altLang="en-US" sz="2000" dirty="0"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lang="zh-CN" altLang="en-US" sz="2000" dirty="0" smtClean="0">
                <a:sym typeface="Helvetica"/>
              </a:rPr>
              <a:t> 自主</a:t>
            </a:r>
            <a:r>
              <a:rPr lang="zh-CN" altLang="en-US" sz="2000" dirty="0">
                <a:sym typeface="Helvetica"/>
              </a:rPr>
              <a:t>人脸曝光自适应算法，有效保障各类环境抓拍率</a:t>
            </a:r>
            <a:endParaRPr lang="zh-CN" altLang="en-US" sz="2000" dirty="0"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1983740" y="1850390"/>
            <a:ext cx="3857625" cy="3510915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6949589" y="1767987"/>
            <a:ext cx="379624" cy="37962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" name="MH_Number_2"/>
          <p:cNvSpPr/>
          <p:nvPr>
            <p:custDataLst>
              <p:tags r:id="rId2"/>
            </p:custDataLst>
          </p:nvPr>
        </p:nvSpPr>
        <p:spPr>
          <a:xfrm>
            <a:off x="6949995" y="2863141"/>
            <a:ext cx="379624" cy="379624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3"/>
          <p:cNvSpPr/>
          <p:nvPr>
            <p:custDataLst>
              <p:tags r:id="rId3"/>
            </p:custDataLst>
          </p:nvPr>
        </p:nvSpPr>
        <p:spPr>
          <a:xfrm>
            <a:off x="6949766" y="3958293"/>
            <a:ext cx="379624" cy="379624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MH_Entry_3"/>
          <p:cNvSpPr/>
          <p:nvPr>
            <p:custDataLst>
              <p:tags r:id="rId4"/>
            </p:custDataLst>
          </p:nvPr>
        </p:nvSpPr>
        <p:spPr>
          <a:xfrm>
            <a:off x="7941543" y="1711578"/>
            <a:ext cx="3536315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方案</a:t>
            </a:r>
            <a:r>
              <a:rPr lang="zh-CN" alt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介绍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MH_Number_4"/>
          <p:cNvSpPr/>
          <p:nvPr>
            <p:custDataLst>
              <p:tags r:id="rId5"/>
            </p:custDataLst>
          </p:nvPr>
        </p:nvSpPr>
        <p:spPr>
          <a:xfrm>
            <a:off x="6949540" y="5053448"/>
            <a:ext cx="379624" cy="379624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Entry_4"/>
          <p:cNvSpPr/>
          <p:nvPr>
            <p:custDataLst>
              <p:tags r:id="rId6"/>
            </p:custDataLst>
          </p:nvPr>
        </p:nvSpPr>
        <p:spPr>
          <a:xfrm>
            <a:off x="7941543" y="2806732"/>
            <a:ext cx="2622557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产品</a:t>
            </a:r>
            <a:r>
              <a:rPr lang="zh-CN" alt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介绍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MH_Others_1"/>
          <p:cNvSpPr txBox="1"/>
          <p:nvPr>
            <p:custDataLst>
              <p:tags r:id="rId7"/>
            </p:custDataLst>
          </p:nvPr>
        </p:nvSpPr>
        <p:spPr>
          <a:xfrm>
            <a:off x="2544796" y="2703107"/>
            <a:ext cx="2626365" cy="11079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 录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MH_Others_2"/>
          <p:cNvSpPr txBox="1"/>
          <p:nvPr>
            <p:custDataLst>
              <p:tags r:id="rId8"/>
            </p:custDataLst>
          </p:nvPr>
        </p:nvSpPr>
        <p:spPr>
          <a:xfrm>
            <a:off x="2693100" y="3880782"/>
            <a:ext cx="2329761" cy="492571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CONTENTS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MH_Entry_4"/>
          <p:cNvSpPr/>
          <p:nvPr>
            <p:custDataLst>
              <p:tags r:id="rId9"/>
            </p:custDataLst>
          </p:nvPr>
        </p:nvSpPr>
        <p:spPr>
          <a:xfrm>
            <a:off x="7941542" y="3880846"/>
            <a:ext cx="2622557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预算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MH_Entry_4"/>
          <p:cNvSpPr/>
          <p:nvPr>
            <p:custDataLst>
              <p:tags r:id="rId10"/>
            </p:custDataLst>
          </p:nvPr>
        </p:nvSpPr>
        <p:spPr>
          <a:xfrm>
            <a:off x="7941543" y="4997039"/>
            <a:ext cx="2622557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进度及风险</a:t>
            </a:r>
            <a:endParaRPr lang="en-US" altLang="zh-CN" sz="3200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bldLvl="0" animBg="1"/>
      <p:bldP spid="13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/>
      <p:bldP spid="20" grpId="0"/>
      <p:bldP spid="21" grpId="0" bldLvl="0" animBg="1"/>
      <p:bldP spid="2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/>
          <p:cNvSpPr txBox="1"/>
          <p:nvPr/>
        </p:nvSpPr>
        <p:spPr>
          <a:xfrm>
            <a:off x="84490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智能巡检单兵介绍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29"/>
          <p:cNvSpPr txBox="1"/>
          <p:nvPr/>
        </p:nvSpPr>
        <p:spPr>
          <a:xfrm>
            <a:off x="1869440" y="5881370"/>
            <a:ext cx="9567545" cy="922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集值勤记录仪</a:t>
            </a:r>
            <a:r>
              <a:rPr lang="zh-CN" altLang="en-US" sz="1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、数码相机、对讲机</a:t>
            </a:r>
            <a:r>
              <a:rPr lang="zh-CN" altLang="en-US" sz="18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、安保务</a:t>
            </a:r>
            <a:r>
              <a:rPr lang="zh-CN" altLang="en-US" sz="1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通 于一身的四合一创新型</a:t>
            </a:r>
            <a:r>
              <a:rPr lang="zh-CN" altLang="en-US" sz="18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产品，让一线管理人员</a:t>
            </a:r>
            <a:r>
              <a:rPr lang="zh-CN" altLang="en-US" sz="18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减负增效</a:t>
            </a:r>
            <a:r>
              <a:rPr lang="zh-CN" altLang="en-US" sz="18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，让领导远程可视化督查！</a:t>
            </a:r>
            <a:endParaRPr lang="zh-CN" altLang="en-US" sz="1800" b="1" dirty="0" smtClean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85" y="937260"/>
            <a:ext cx="7937500" cy="50361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38" y="4424551"/>
            <a:ext cx="1470596" cy="1109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/>
          <p:cNvSpPr txBox="1"/>
          <p:nvPr/>
        </p:nvSpPr>
        <p:spPr>
          <a:xfrm>
            <a:off x="84490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应急布控球介绍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2185201" y="6219190"/>
            <a:ext cx="9082503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8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临时施工，应急事件处理现场，用应急布控球实现过程全纪录，实时回传指挥中心。</a:t>
            </a:r>
            <a:endParaRPr lang="zh-CN" altLang="en-US" sz="1800" b="1" dirty="0" smtClean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5110" y="937260"/>
            <a:ext cx="8769985" cy="493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88" y="4488999"/>
            <a:ext cx="1442240" cy="1088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533" y="3292468"/>
            <a:ext cx="6188983" cy="161931"/>
            <a:chOff x="0" y="2341322"/>
            <a:chExt cx="4403469" cy="115214"/>
          </a:xfrm>
          <a:solidFill>
            <a:schemeClr val="accent1"/>
          </a:solidFill>
        </p:grpSpPr>
        <p:sp>
          <p:nvSpPr>
            <p:cNvPr id="13" name="Rectangle 12"/>
            <p:cNvSpPr/>
            <p:nvPr/>
          </p:nvSpPr>
          <p:spPr>
            <a:xfrm>
              <a:off x="0" y="2341322"/>
              <a:ext cx="440346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35074" y="2387041"/>
              <a:ext cx="868395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57399" y="3565788"/>
            <a:ext cx="1025922" cy="67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000" b="1" dirty="0" smtClean="0">
                <a:solidFill>
                  <a:schemeClr val="accent1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预算</a:t>
            </a:r>
            <a:endParaRPr lang="zh-CN" altLang="en-US" sz="4000" b="1" dirty="0">
              <a:solidFill>
                <a:schemeClr val="accent1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69576" y="3472269"/>
            <a:ext cx="1043131" cy="9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620" dirty="0">
                <a:solidFill>
                  <a:schemeClr val="accent1"/>
                </a:solidFill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5620" dirty="0">
              <a:solidFill>
                <a:schemeClr val="accent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/>
          <p:cNvSpPr txBox="1"/>
          <p:nvPr/>
        </p:nvSpPr>
        <p:spPr>
          <a:xfrm>
            <a:off x="84490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预算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44905" y="830408"/>
          <a:ext cx="11777158" cy="6270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3104"/>
                <a:gridCol w="714569"/>
                <a:gridCol w="2223104"/>
                <a:gridCol w="714569"/>
                <a:gridCol w="1468837"/>
                <a:gridCol w="1468837"/>
                <a:gridCol w="1482069"/>
                <a:gridCol w="1482069"/>
              </a:tblGrid>
              <a:tr h="28326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费用预算总计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93601">
                <a:tc gridSpan="8">
                  <a:txBody>
                    <a:bodyPr/>
                    <a:lstStyle/>
                    <a:p>
                      <a:pPr algn="l" fontAlgn="t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936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序号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项目名称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2" h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数量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单位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成本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备注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vMerge="1">
                  <a:tcPr/>
                </a:tc>
                <a:tc vMerge="1" gridSpan="2">
                  <a:tcPr/>
                </a:tc>
                <a:tc vMerge="1" h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单价（万）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总价（万）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一 系统软件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可视化指挥子系统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套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移动指挥手机安卓端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套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小计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二 系统硬件产品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382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人脸闸机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用海康一线品牌的预警级别监控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车辆闸机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vMerge="1">
                  <a:tcPr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巡检人员</a:t>
                      </a:r>
                      <a:r>
                        <a:rPr lang="en-US" altLang="zh-CN" sz="1200" u="none" strike="noStrike">
                          <a:effectLst/>
                        </a:rPr>
                        <a:t>4G</a:t>
                      </a:r>
                      <a:r>
                        <a:rPr lang="zh-CN" altLang="en-US" sz="1200" u="none" strike="noStrike">
                          <a:effectLst/>
                        </a:rPr>
                        <a:t>执法终端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0.11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0.55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自供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采集站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自供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人脸抓拍摄像头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人形预警摄像头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0.15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1.2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人脸识别</a:t>
                      </a:r>
                      <a:r>
                        <a:rPr lang="en-US" sz="1200" u="none" strike="noStrike">
                          <a:effectLst/>
                        </a:rPr>
                        <a:t>NVR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台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保安室监控室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监控屏幕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电脑主机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指挥中心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监控大屏（</a:t>
                      </a:r>
                      <a:r>
                        <a:rPr lang="en-US" altLang="zh-CN" sz="1200" u="none" strike="noStrike">
                          <a:effectLst/>
                        </a:rPr>
                        <a:t>3*6</a:t>
                      </a:r>
                      <a:r>
                        <a:rPr lang="zh-CN" altLang="en-US" sz="1200" u="none" strike="noStrike">
                          <a:effectLst/>
                        </a:rPr>
                        <a:t>拼接屏幕）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0.4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7.2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外购</a:t>
                      </a:r>
                      <a:endParaRPr lang="zh-CN" altLang="en-US" sz="1200" b="0" i="0" u="none" strike="noStrike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指挥大屏电脑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外购</a:t>
                      </a:r>
                      <a:endParaRPr lang="zh-CN" altLang="en-US" sz="1200" b="0" i="0" u="none" strike="noStrike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综合管理服务器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3.5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3.5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外购</a:t>
                      </a:r>
                      <a:endParaRPr lang="zh-CN" altLang="en-US" sz="1200" b="0" i="0" u="none" strike="noStrike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音视频服务器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3.5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3.5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外购</a:t>
                      </a:r>
                      <a:endParaRPr lang="zh-CN" altLang="en-US" sz="1200" b="0" i="0" u="none" strike="noStrike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存储服务器（每台</a:t>
                      </a:r>
                      <a:r>
                        <a:rPr lang="en-US" altLang="zh-CN" sz="1200" u="none" strike="noStrike">
                          <a:effectLst/>
                        </a:rPr>
                        <a:t>50T</a:t>
                      </a:r>
                      <a:r>
                        <a:rPr lang="zh-CN" altLang="en-US" sz="1200" u="none" strike="noStrike">
                          <a:effectLst/>
                        </a:rPr>
                        <a:t>）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台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3.5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3.5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外购</a:t>
                      </a:r>
                      <a:endParaRPr lang="zh-CN" altLang="en-US" sz="1200" b="0" i="0" u="none" strike="noStrike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小计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27.85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外购</a:t>
                      </a:r>
                      <a:endParaRPr lang="zh-CN" altLang="en-US" sz="1200" b="0" i="0" u="none" strike="noStrike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三 其他费用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936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施工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人工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项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2.1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2.1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电线，供网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项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vMerge="1">
                  <a:tcPr/>
                </a:tc>
              </a:tr>
              <a:tr h="1936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小计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3.1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  <a:tr h="1936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总计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30.95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7033" marR="7033" marT="7033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533" y="3292468"/>
            <a:ext cx="6188983" cy="161931"/>
            <a:chOff x="0" y="2341322"/>
            <a:chExt cx="4403469" cy="115214"/>
          </a:xfrm>
          <a:solidFill>
            <a:schemeClr val="accent1"/>
          </a:solidFill>
        </p:grpSpPr>
        <p:sp>
          <p:nvSpPr>
            <p:cNvPr id="13" name="Rectangle 12"/>
            <p:cNvSpPr/>
            <p:nvPr/>
          </p:nvSpPr>
          <p:spPr>
            <a:xfrm>
              <a:off x="0" y="2341322"/>
              <a:ext cx="440346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35074" y="2387041"/>
              <a:ext cx="868395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57399" y="3565788"/>
            <a:ext cx="3231654" cy="6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600" b="1" dirty="0" smtClean="0">
                <a:solidFill>
                  <a:schemeClr val="accent1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进度及风险预估</a:t>
            </a:r>
            <a:endParaRPr lang="zh-CN" altLang="en-US" sz="3600" b="1" dirty="0">
              <a:solidFill>
                <a:schemeClr val="accent1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69576" y="3473173"/>
            <a:ext cx="10431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620" dirty="0">
                <a:solidFill>
                  <a:schemeClr val="accent1"/>
                </a:solidFill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altLang="zh-CN" sz="5620" dirty="0">
              <a:solidFill>
                <a:schemeClr val="accent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/>
          <p:cNvSpPr txBox="1"/>
          <p:nvPr/>
        </p:nvSpPr>
        <p:spPr>
          <a:xfrm>
            <a:off x="84490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进度及风险评估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791" y="1024037"/>
            <a:ext cx="105851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预计工人布线施工进度</a:t>
            </a:r>
            <a:r>
              <a:rPr lang="en-US" altLang="zh-CN" dirty="0" smtClean="0"/>
              <a:t>1</a:t>
            </a:r>
            <a:r>
              <a:rPr lang="zh-CN" altLang="en-US" dirty="0" smtClean="0"/>
              <a:t>周左右；</a:t>
            </a:r>
            <a:endParaRPr lang="en-US" altLang="zh-CN" dirty="0" smtClean="0"/>
          </a:p>
          <a:p>
            <a:r>
              <a:rPr lang="zh-CN" altLang="en-US" dirty="0" smtClean="0"/>
              <a:t>各个物料交期一个月左右；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正常交付</a:t>
            </a:r>
            <a:r>
              <a:rPr lang="en-US" altLang="zh-CN" dirty="0" smtClean="0"/>
              <a:t>2</a:t>
            </a:r>
            <a:r>
              <a:rPr lang="zh-CN" altLang="en-US" dirty="0" smtClean="0"/>
              <a:t>个月以内。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集成施工外包的费用可能不足。</a:t>
            </a:r>
            <a:endParaRPr lang="en-US" altLang="zh-CN" dirty="0" smtClean="0"/>
          </a:p>
          <a:p>
            <a:r>
              <a:rPr lang="zh-CN" altLang="en-US" dirty="0" smtClean="0"/>
              <a:t>平台定制修改需要一定的时间和投入。</a:t>
            </a:r>
            <a:endParaRPr lang="en-US" altLang="zh-CN" dirty="0" smtClean="0"/>
          </a:p>
          <a:p>
            <a:r>
              <a:rPr lang="zh-CN" altLang="en-US" dirty="0" smtClean="0"/>
              <a:t>更多的传感器和园区运营数据需要探讨和整合。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3921760"/>
            <a:ext cx="12858115" cy="22129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248815" y="2711858"/>
            <a:ext cx="4941870" cy="873414"/>
          </a:xfrm>
          <a:prstGeom prst="rect">
            <a:avLst/>
          </a:prstGeom>
          <a:noFill/>
        </p:spPr>
        <p:txBody>
          <a:bodyPr wrap="none" lIns="128494" tIns="64247" rIns="128494" bIns="64247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400" b="1" cap="all" dirty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感谢聆听 批评指导</a:t>
            </a:r>
            <a:endParaRPr lang="zh-CN" altLang="en-US" sz="4400" b="1" cap="all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533" y="3292468"/>
            <a:ext cx="6188983" cy="161931"/>
            <a:chOff x="0" y="2341322"/>
            <a:chExt cx="4403469" cy="115214"/>
          </a:xfrm>
          <a:solidFill>
            <a:schemeClr val="accent1"/>
          </a:solidFill>
        </p:grpSpPr>
        <p:sp>
          <p:nvSpPr>
            <p:cNvPr id="13" name="Rectangle 12"/>
            <p:cNvSpPr/>
            <p:nvPr/>
          </p:nvSpPr>
          <p:spPr>
            <a:xfrm>
              <a:off x="0" y="2341322"/>
              <a:ext cx="440346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35074" y="2387041"/>
              <a:ext cx="868395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defRPr/>
              </a:pPr>
              <a:endParaRPr lang="en-US" sz="267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57399" y="3647273"/>
            <a:ext cx="1846659" cy="6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600" b="1" dirty="0" smtClean="0">
                <a:solidFill>
                  <a:schemeClr val="accent1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方案介绍</a:t>
            </a:r>
            <a:endParaRPr lang="zh-CN" altLang="en-US" sz="3600" b="1" dirty="0">
              <a:solidFill>
                <a:schemeClr val="accent1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69576" y="3472269"/>
            <a:ext cx="1043131" cy="9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3060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620" dirty="0">
                <a:solidFill>
                  <a:schemeClr val="accent1"/>
                </a:solidFill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5620" dirty="0">
              <a:solidFill>
                <a:schemeClr val="accent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智慧园区需求分析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35" y="2248173"/>
            <a:ext cx="3744416" cy="2209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516327" y="1441025"/>
            <a:ext cx="158417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车辆管控</a:t>
            </a:r>
            <a:endParaRPr lang="zh-CN" altLang="en-US" sz="2000" b="1" dirty="0"/>
          </a:p>
        </p:txBody>
      </p:sp>
      <p:sp>
        <p:nvSpPr>
          <p:cNvPr id="7" name="圆角矩形 6"/>
          <p:cNvSpPr/>
          <p:nvPr/>
        </p:nvSpPr>
        <p:spPr>
          <a:xfrm>
            <a:off x="1559074" y="2632617"/>
            <a:ext cx="158417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人员管控</a:t>
            </a:r>
            <a:endParaRPr lang="zh-CN" altLang="en-US" sz="2000" b="1" dirty="0"/>
          </a:p>
        </p:txBody>
      </p:sp>
      <p:sp>
        <p:nvSpPr>
          <p:cNvPr id="9" name="圆角矩形 8"/>
          <p:cNvSpPr/>
          <p:nvPr/>
        </p:nvSpPr>
        <p:spPr>
          <a:xfrm>
            <a:off x="5241801" y="830580"/>
            <a:ext cx="201622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安保人员管控</a:t>
            </a:r>
            <a:endParaRPr lang="zh-CN" altLang="en-US" sz="2000" b="1" dirty="0"/>
          </a:p>
        </p:txBody>
      </p:sp>
      <p:sp>
        <p:nvSpPr>
          <p:cNvPr id="10" name="圆角矩形 9"/>
          <p:cNvSpPr/>
          <p:nvPr/>
        </p:nvSpPr>
        <p:spPr>
          <a:xfrm>
            <a:off x="1559074" y="3888333"/>
            <a:ext cx="158417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边界管控（围墙）</a:t>
            </a:r>
            <a:endParaRPr lang="zh-CN" altLang="en-US" sz="2000" b="1" dirty="0"/>
          </a:p>
        </p:txBody>
      </p:sp>
      <p:sp>
        <p:nvSpPr>
          <p:cNvPr id="11" name="圆角矩形 10"/>
          <p:cNvSpPr/>
          <p:nvPr/>
        </p:nvSpPr>
        <p:spPr>
          <a:xfrm>
            <a:off x="8588890" y="1441025"/>
            <a:ext cx="158417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水电监督</a:t>
            </a:r>
            <a:endParaRPr lang="zh-CN" altLang="en-US" sz="2000" b="1" dirty="0"/>
          </a:p>
        </p:txBody>
      </p:sp>
      <p:sp>
        <p:nvSpPr>
          <p:cNvPr id="12" name="圆角矩形 11"/>
          <p:cNvSpPr/>
          <p:nvPr/>
        </p:nvSpPr>
        <p:spPr>
          <a:xfrm>
            <a:off x="8593639" y="2632617"/>
            <a:ext cx="2088955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危险地点预警</a:t>
            </a:r>
            <a:endParaRPr lang="en-US" altLang="zh-CN" sz="2000" b="1" dirty="0" smtClean="0"/>
          </a:p>
          <a:p>
            <a:pPr algn="ctr"/>
            <a:r>
              <a:rPr lang="zh-CN" altLang="en-US" sz="2000" b="1" dirty="0" smtClean="0"/>
              <a:t>（楼顶天台）</a:t>
            </a:r>
            <a:endParaRPr lang="zh-CN" altLang="en-US" sz="2000" b="1" dirty="0"/>
          </a:p>
        </p:txBody>
      </p:sp>
      <p:sp>
        <p:nvSpPr>
          <p:cNvPr id="13" name="圆角矩形 12"/>
          <p:cNvSpPr/>
          <p:nvPr/>
        </p:nvSpPr>
        <p:spPr>
          <a:xfrm>
            <a:off x="3513851" y="5021039"/>
            <a:ext cx="158417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移动指挥</a:t>
            </a:r>
            <a:endParaRPr lang="zh-CN" altLang="en-US" sz="2000" b="1" dirty="0"/>
          </a:p>
        </p:txBody>
      </p:sp>
      <p:sp>
        <p:nvSpPr>
          <p:cNvPr id="14" name="圆角矩形 13"/>
          <p:cNvSpPr/>
          <p:nvPr/>
        </p:nvSpPr>
        <p:spPr>
          <a:xfrm>
            <a:off x="5457825" y="4984793"/>
            <a:ext cx="158417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租户互动</a:t>
            </a:r>
            <a:endParaRPr lang="zh-CN" altLang="en-US" sz="2000" b="1" dirty="0"/>
          </a:p>
        </p:txBody>
      </p:sp>
      <p:sp>
        <p:nvSpPr>
          <p:cNvPr id="15" name="圆角矩形 14"/>
          <p:cNvSpPr/>
          <p:nvPr/>
        </p:nvSpPr>
        <p:spPr>
          <a:xfrm>
            <a:off x="7492220" y="5021039"/>
            <a:ext cx="1888758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仓库防火联动</a:t>
            </a:r>
            <a:endParaRPr lang="zh-CN" altLang="en-US" sz="2000" b="1" dirty="0"/>
          </a:p>
        </p:txBody>
      </p:sp>
      <p:sp>
        <p:nvSpPr>
          <p:cNvPr id="16" name="圆角矩形 15"/>
          <p:cNvSpPr/>
          <p:nvPr/>
        </p:nvSpPr>
        <p:spPr>
          <a:xfrm>
            <a:off x="8623298" y="3888333"/>
            <a:ext cx="205929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操作</a:t>
            </a:r>
            <a:r>
              <a:rPr lang="zh-CN" altLang="en-US" sz="2000" b="1" dirty="0" smtClean="0"/>
              <a:t>区预警</a:t>
            </a:r>
            <a:endParaRPr lang="en-US" altLang="zh-CN" sz="2000" b="1" dirty="0" smtClean="0"/>
          </a:p>
          <a:p>
            <a:pPr algn="ctr"/>
            <a:r>
              <a:rPr lang="zh-CN" altLang="en-US" sz="2000" b="1" dirty="0" smtClean="0"/>
              <a:t>（未带安全帽）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3"/>
          <p:cNvSpPr txBox="1"/>
          <p:nvPr/>
        </p:nvSpPr>
        <p:spPr>
          <a:xfrm>
            <a:off x="828393" y="272342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sz="2400" dirty="0" smtClean="0">
                <a:latin typeface="微软雅黑" panose="020B0503020204020204" charset="-122"/>
                <a:ea typeface="微软雅黑" panose="020B0503020204020204" charset="-122"/>
              </a:rPr>
              <a:t>方案</a:t>
            </a:r>
            <a:r>
              <a:rPr kumimoji="1" lang="zh-CN" sz="2400" dirty="0">
                <a:latin typeface="微软雅黑" panose="020B0503020204020204" charset="-122"/>
                <a:ea typeface="微软雅黑" panose="020B0503020204020204" charset="-122"/>
              </a:rPr>
              <a:t>概述</a:t>
            </a:r>
            <a:endParaRPr kumimoji="1" 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5" y="830416"/>
            <a:ext cx="12241360" cy="617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行出入口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675" y="830579"/>
            <a:ext cx="1117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现状</a:t>
            </a:r>
            <a:endParaRPr lang="zh-CN" alt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11" y="1257888"/>
            <a:ext cx="3380738" cy="207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87" y="1230689"/>
            <a:ext cx="3744416" cy="207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981074" y="3688333"/>
            <a:ext cx="11179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改善为：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</a:t>
            </a:r>
            <a:r>
              <a:rPr lang="zh-CN" altLang="en-US" sz="2000" dirty="0" smtClean="0"/>
              <a:t>取消打卡，更换为人脸识别门禁。</a:t>
            </a:r>
            <a:endParaRPr lang="zh-CN" altLang="en-US" sz="2000" dirty="0"/>
          </a:p>
        </p:txBody>
      </p:sp>
      <p:pic>
        <p:nvPicPr>
          <p:cNvPr id="10" name="图片 9" descr="C:\Users\Fhmark11\Desktop\F01.pngF01"/>
          <p:cNvPicPr>
            <a:picLocks noChangeAspect="1"/>
          </p:cNvPicPr>
          <p:nvPr/>
        </p:nvPicPr>
        <p:blipFill>
          <a:blip r:embed="rId3">
            <a:clrChange>
              <a:clrFrom>
                <a:srgbClr val="C6C3C6">
                  <a:alpha val="100000"/>
                </a:srgbClr>
              </a:clrFrom>
              <a:clrTo>
                <a:srgbClr val="C6C3C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52911" y="4902187"/>
            <a:ext cx="715401" cy="1844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38" y="4645412"/>
            <a:ext cx="1711573" cy="235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4381" y="5253363"/>
            <a:ext cx="327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单轨道，双向通行。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车辆出入口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675" y="830579"/>
            <a:ext cx="1117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现状</a:t>
            </a: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981074" y="3688333"/>
            <a:ext cx="11179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改善为：</a:t>
            </a:r>
            <a:endParaRPr lang="en-US" altLang="zh-CN" sz="2000" dirty="0" smtClean="0"/>
          </a:p>
          <a:p>
            <a:pPr lvl="0"/>
            <a:r>
              <a:rPr lang="zh-CN" altLang="en-US" sz="2000" dirty="0" smtClean="0"/>
              <a:t>       上班期间，大门敞开，改为双通道进出。</a:t>
            </a:r>
            <a:endParaRPr lang="zh-CN" alt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31" y="1230689"/>
            <a:ext cx="4317185" cy="215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24" y="4643329"/>
            <a:ext cx="4543797" cy="239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27" y="5061821"/>
            <a:ext cx="2359166" cy="155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显示大屏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675" y="830579"/>
            <a:ext cx="1117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现状</a:t>
            </a: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981074" y="3688333"/>
            <a:ext cx="111795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改善为：</a:t>
            </a:r>
            <a:endParaRPr lang="en-US" altLang="zh-CN" sz="2000" dirty="0" smtClean="0"/>
          </a:p>
          <a:p>
            <a:pPr lvl="0"/>
            <a:r>
              <a:rPr lang="en-US" altLang="zh-CN" sz="2000" dirty="0" smtClean="0"/>
              <a:t>       </a:t>
            </a:r>
            <a:r>
              <a:rPr lang="zh-CN" altLang="en-US" sz="2000" dirty="0" smtClean="0"/>
              <a:t>因为是园区的原因，可以将显示大屏安装在办公楼一楼大厅；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</a:t>
            </a:r>
            <a:r>
              <a:rPr lang="zh-CN" altLang="en-US" sz="2000" dirty="0" smtClean="0"/>
              <a:t>具体根据尺寸，安装</a:t>
            </a:r>
            <a:r>
              <a:rPr lang="en-US" altLang="zh-CN" sz="2000" dirty="0" smtClean="0"/>
              <a:t>3*6</a:t>
            </a:r>
            <a:r>
              <a:rPr lang="zh-CN" altLang="en-US" sz="2000" dirty="0" smtClean="0"/>
              <a:t>的拼接屏，也可以安装</a:t>
            </a:r>
            <a:r>
              <a:rPr lang="en-US" altLang="zh-CN" sz="2000" dirty="0" smtClean="0"/>
              <a:t>LED</a:t>
            </a:r>
            <a:r>
              <a:rPr lang="zh-CN" altLang="en-US" sz="2000" dirty="0" smtClean="0"/>
              <a:t>屏幕，成本控制在</a:t>
            </a:r>
            <a:r>
              <a:rPr lang="en-US" altLang="zh-CN" sz="2000" dirty="0" smtClean="0"/>
              <a:t>10</a:t>
            </a:r>
            <a:r>
              <a:rPr lang="zh-CN" altLang="en-US" sz="2000" dirty="0" smtClean="0"/>
              <a:t>万以内；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</a:t>
            </a:r>
            <a:r>
              <a:rPr lang="zh-CN" altLang="en-US" sz="2000" dirty="0" smtClean="0"/>
              <a:t>用于：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1</a:t>
            </a:r>
            <a:r>
              <a:rPr lang="zh-CN" altLang="en-US" sz="2000" dirty="0" smtClean="0"/>
              <a:t>） 园区整体运营状态数据显示（入住租户总数统计，水电，消防）；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2</a:t>
            </a:r>
            <a:r>
              <a:rPr lang="zh-CN" altLang="en-US" sz="2000" dirty="0" smtClean="0"/>
              <a:t>） 重点区域视频轮播；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3</a:t>
            </a:r>
            <a:r>
              <a:rPr lang="zh-CN" altLang="en-US" sz="2000" dirty="0" smtClean="0"/>
              <a:t>） 领导来访欢迎；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4</a:t>
            </a:r>
            <a:r>
              <a:rPr lang="zh-CN" altLang="en-US" sz="2000" dirty="0" smtClean="0"/>
              <a:t>）园区租户租用大屏，用于欢迎客户或者演示产品。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</a:t>
            </a:r>
            <a:endParaRPr lang="en-US" altLang="zh-CN" sz="2000" dirty="0" smtClean="0"/>
          </a:p>
          <a:p>
            <a:pPr lvl="0"/>
            <a:r>
              <a:rPr lang="en-US" altLang="zh-CN" sz="2000" dirty="0"/>
              <a:t> </a:t>
            </a:r>
            <a:r>
              <a:rPr lang="en-US" altLang="zh-CN" sz="2000" dirty="0" smtClean="0"/>
              <a:t>      </a:t>
            </a:r>
            <a:endParaRPr lang="en-US" altLang="zh-CN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39" y="1230689"/>
            <a:ext cx="4876850" cy="232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983" y="5465090"/>
            <a:ext cx="3934767" cy="175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占位符 2"/>
          <p:cNvSpPr txBox="1"/>
          <p:nvPr/>
        </p:nvSpPr>
        <p:spPr>
          <a:xfrm>
            <a:off x="12008199" y="272339"/>
            <a:ext cx="850552" cy="558075"/>
          </a:xfrm>
          <a:prstGeom prst="rect">
            <a:avLst/>
          </a:prstGeom>
        </p:spPr>
        <p:txBody>
          <a:bodyPr anchor="ctr"/>
          <a:lstStyle>
            <a:lvl1pPr marL="0" indent="0" algn="ctr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53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4" name="文本占位符 3"/>
          <p:cNvSpPr txBox="1"/>
          <p:nvPr/>
        </p:nvSpPr>
        <p:spPr>
          <a:xfrm>
            <a:off x="828675" y="272415"/>
            <a:ext cx="4629150" cy="558165"/>
          </a:xfrm>
          <a:prstGeom prst="rect">
            <a:avLst/>
          </a:prstGeom>
        </p:spPr>
        <p:txBody>
          <a:bodyPr anchor="ctr"/>
          <a:lstStyle>
            <a:lvl1pPr marL="0" indent="0" algn="l" defTabSz="964565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固定监控</a:t>
            </a:r>
            <a:endParaRPr kumimoji="1"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675" y="830579"/>
            <a:ext cx="1117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高点监控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--  </a:t>
            </a:r>
            <a:r>
              <a:rPr lang="zh-CN" altLang="en-US" sz="2000" dirty="0" smtClean="0"/>
              <a:t>在办公楼顶部，安装</a:t>
            </a:r>
            <a:r>
              <a:rPr lang="en-US" altLang="zh-CN" sz="2000" dirty="0" smtClean="0"/>
              <a:t>180</a:t>
            </a:r>
            <a:r>
              <a:rPr lang="zh-CN" altLang="en-US" sz="2000" dirty="0" smtClean="0"/>
              <a:t>度监控，监管主广场及大门</a:t>
            </a:r>
            <a:endParaRPr lang="zh-CN" alt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89" y="1957259"/>
            <a:ext cx="3455863" cy="258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3981103" y="2317299"/>
            <a:ext cx="432048" cy="360040"/>
          </a:xfrm>
          <a:prstGeom prst="ellipse">
            <a:avLst/>
          </a:prstGeom>
          <a:noFill/>
          <a:ln>
            <a:solidFill>
              <a:srgbClr val="F9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18425" y="216110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安装处</a:t>
            </a:r>
            <a:endParaRPr lang="zh-CN" altLang="en-US" dirty="0"/>
          </a:p>
        </p:txBody>
      </p:sp>
      <p:cxnSp>
        <p:nvCxnSpPr>
          <p:cNvPr id="6" name="直接箭头连接符 5"/>
          <p:cNvCxnSpPr>
            <a:stCxn id="4" idx="3"/>
          </p:cNvCxnSpPr>
          <p:nvPr/>
        </p:nvCxnSpPr>
        <p:spPr>
          <a:xfrm>
            <a:off x="2754529" y="2345775"/>
            <a:ext cx="1226574" cy="151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52" y="2497319"/>
            <a:ext cx="2232248" cy="134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4839" y="5475513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厂区施工区域，是否要增加安全帽识别摄像头，用于预警。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11.xml><?xml version="1.0" encoding="utf-8"?>
<p:tagLst xmlns:p="http://schemas.openxmlformats.org/presentationml/2006/main">
  <p:tag name="ISPRING_ULTRA_SCORM_COURSE_ID" val="C3168D99-0DFF-409E-8F0E-4599A52BAB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590.pptx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9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1_自定义设计方案">
  <a:themeElements>
    <a:clrScheme name="自定义 3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67DA8"/>
      </a:accent1>
      <a:accent2>
        <a:srgbClr val="30B9C3"/>
      </a:accent2>
      <a:accent3>
        <a:srgbClr val="167DA8"/>
      </a:accent3>
      <a:accent4>
        <a:srgbClr val="30B9C3"/>
      </a:accent4>
      <a:accent5>
        <a:srgbClr val="167DA8"/>
      </a:accent5>
      <a:accent6>
        <a:srgbClr val="30B9C3"/>
      </a:accent6>
      <a:hlink>
        <a:srgbClr val="167DA8"/>
      </a:hlink>
      <a:folHlink>
        <a:srgbClr val="30B9C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2513</Words>
  <Application>WPS 演示</Application>
  <PresentationFormat>自定义</PresentationFormat>
  <Paragraphs>716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Century Gothic</vt:lpstr>
      <vt:lpstr>微软雅黑</vt:lpstr>
      <vt:lpstr>Times New Roman</vt:lpstr>
      <vt:lpstr>Arial Unicode MS</vt:lpstr>
      <vt:lpstr>Calibri Light</vt:lpstr>
      <vt:lpstr>Wingdings</vt:lpstr>
      <vt:lpstr>Helvetica</vt:lpstr>
      <vt:lpstr>Yu Gothic UI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Eric.Peng</cp:lastModifiedBy>
  <cp:revision>135</cp:revision>
  <dcterms:created xsi:type="dcterms:W3CDTF">2016-10-17T14:00:00Z</dcterms:created>
  <dcterms:modified xsi:type="dcterms:W3CDTF">2020-01-06T01:01:00Z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